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0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9299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F38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8016" cy="514350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Shape 1"/>
          <p:cNvSpPr/>
          <p:nvPr/>
        </p:nvSpPr>
        <p:spPr>
          <a:xfrm>
            <a:off x="0" y="4160520"/>
            <a:ext cx="9144000" cy="9829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kern="0" spc="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FINAL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457200" y="1371600"/>
            <a:ext cx="82296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i="1" dirty="0">
                <a:solidFill>
                  <a:srgbClr val="BDD7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Excellence Operationnelle — Lean / Six Sigma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2286000" y="1874520"/>
            <a:ext cx="457200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457200" y="2148840"/>
            <a:ext cx="82296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BDD7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Client : </a:t>
            </a: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[Nom de l entreprise]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457200" y="2487168"/>
            <a:ext cx="82296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BDD7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Projet : </a:t>
            </a: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[Titre du projet]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57200" y="2825496"/>
            <a:ext cx="82296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BDD7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Mission : </a:t>
            </a: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[Du JJ/MM au JJ/MM/AAAA]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457200" y="3163824"/>
            <a:ext cx="82296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BDD7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Methodologie : </a:t>
            </a: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[DMAIC / Kaizen / SMED]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457200" y="4224528"/>
            <a:ext cx="8229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 par : [Nom du Consultant]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57200" y="4535424"/>
            <a:ext cx="822960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CODIR — [JJ/MM/AAAA] — Version executive — Confidentiel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37160"/>
            <a:ext cx="8412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Risques de Regression et Mitigation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 qui pourrait fragiliser les gains — et comment l eviter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" y="950976"/>
            <a:ext cx="164592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 / 12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365760" y="1115568"/>
            <a:ext cx="320040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11480" y="1133856"/>
            <a:ext cx="31089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Risque identifie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657600" y="1115568"/>
            <a:ext cx="128016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3703320" y="1133856"/>
            <a:ext cx="11887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Criticite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029200" y="1115568"/>
            <a:ext cx="338328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5074920" y="1133856"/>
            <a:ext cx="32918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Parade / Mecanisme de protection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365760" y="1527048"/>
            <a:ext cx="3200400" cy="47548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38912" y="1600200"/>
            <a:ext cx="305409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Turnover equipes formees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3657600" y="1527048"/>
            <a:ext cx="1280160" cy="475488"/>
          </a:xfrm>
          <a:prstGeom prst="rect">
            <a:avLst/>
          </a:prstGeom>
          <a:solidFill>
            <a:srgbClr val="FCE4D6"/>
          </a:solidFill>
          <a:ln w="12700">
            <a:solidFill>
              <a:srgbClr val="843C0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3703320" y="1618488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843C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Elevee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029200" y="1527048"/>
            <a:ext cx="3383280" cy="47548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5102352" y="1600200"/>
            <a:ext cx="323697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Formation systematique nouveaux arrivants — plan de parrainage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365760" y="2057400"/>
            <a:ext cx="320040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38912" y="2130552"/>
            <a:ext cx="305409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Pression production court-termiste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3657600" y="2057400"/>
            <a:ext cx="1280160" cy="475488"/>
          </a:xfrm>
          <a:prstGeom prst="rect">
            <a:avLst/>
          </a:prstGeom>
          <a:solidFill>
            <a:srgbClr val="FCE4D6"/>
          </a:solidFill>
          <a:ln w="12700">
            <a:solidFill>
              <a:srgbClr val="843C0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3703320" y="2148840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843C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Elevee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029200" y="2057400"/>
            <a:ext cx="338328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5102352" y="2130552"/>
            <a:ext cx="323697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Ancrer standards dans objectifs manageriaux — evaluation annuelle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365760" y="2587752"/>
            <a:ext cx="3200400" cy="47548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38912" y="2660904"/>
            <a:ext cx="305409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Changement priorites strategiques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3657600" y="2587752"/>
            <a:ext cx="1280160" cy="475488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703320" y="2679192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Moyenne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5029200" y="2587752"/>
            <a:ext cx="3383280" cy="47548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5102352" y="2660904"/>
            <a:ext cx="323697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Communication sponsor reguliere sur importance EO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365760" y="3118104"/>
            <a:ext cx="320040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38912" y="3191256"/>
            <a:ext cx="305409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Degradation management visuel</a:t>
            </a:r>
            <a:endParaRPr lang="en-US" sz="1200" dirty="0"/>
          </a:p>
        </p:txBody>
      </p:sp>
      <p:sp>
        <p:nvSpPr>
          <p:cNvPr id="34" name="Shape 32"/>
          <p:cNvSpPr/>
          <p:nvPr/>
        </p:nvSpPr>
        <p:spPr>
          <a:xfrm>
            <a:off x="3657600" y="3118104"/>
            <a:ext cx="1280160" cy="475488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3703320" y="3209544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Moyenne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5029200" y="3118104"/>
            <a:ext cx="338328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5102352" y="3191256"/>
            <a:ext cx="323697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mensuel scoring — resultats en reunion tierce</a:t>
            </a:r>
            <a:endParaRPr lang="en-US" sz="1100" dirty="0"/>
          </a:p>
        </p:txBody>
      </p:sp>
      <p:sp>
        <p:nvSpPr>
          <p:cNvPr id="38" name="Shape 36"/>
          <p:cNvSpPr/>
          <p:nvPr/>
        </p:nvSpPr>
        <p:spPr>
          <a:xfrm>
            <a:off x="365760" y="3648456"/>
            <a:ext cx="3200400" cy="47548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438912" y="3721608"/>
            <a:ext cx="305409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Perte du champion projet</a:t>
            </a:r>
            <a:endParaRPr lang="en-US" sz="1200" dirty="0"/>
          </a:p>
        </p:txBody>
      </p:sp>
      <p:sp>
        <p:nvSpPr>
          <p:cNvPr id="40" name="Shape 38"/>
          <p:cNvSpPr/>
          <p:nvPr/>
        </p:nvSpPr>
        <p:spPr>
          <a:xfrm>
            <a:off x="3657600" y="3648456"/>
            <a:ext cx="1280160" cy="475488"/>
          </a:xfrm>
          <a:prstGeom prst="rect">
            <a:avLst/>
          </a:prstGeom>
          <a:solidFill>
            <a:srgbClr val="E2EFDA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3703320" y="3739896"/>
            <a:ext cx="1188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Faible</a:t>
            </a:r>
            <a:endParaRPr lang="en-US" sz="1100" dirty="0"/>
          </a:p>
        </p:txBody>
      </p:sp>
      <p:sp>
        <p:nvSpPr>
          <p:cNvPr id="42" name="Shape 40"/>
          <p:cNvSpPr/>
          <p:nvPr/>
        </p:nvSpPr>
        <p:spPr>
          <a:xfrm>
            <a:off x="5029200" y="3648456"/>
            <a:ext cx="3383280" cy="47548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5102352" y="3721608"/>
            <a:ext cx="3236976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Documenter savoir-faire — designer un backup forme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37160"/>
            <a:ext cx="8412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 Steps — Plan d Action 90 Jours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Actions immediates pour securiser les gains et ouvrir les opportunites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" y="950976"/>
            <a:ext cx="164592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/ 12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365760" y="1115568"/>
            <a:ext cx="1298448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02336" y="1133856"/>
            <a:ext cx="12252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Horizon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1737360" y="1115568"/>
            <a:ext cx="4462272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1773936" y="1133856"/>
            <a:ext cx="43891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263640" y="1115568"/>
            <a:ext cx="164592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6300216" y="1133856"/>
            <a:ext cx="157276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Responsable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7973568" y="1115568"/>
            <a:ext cx="82296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8010144" y="1133856"/>
            <a:ext cx="74980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Statut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365760" y="1527048"/>
            <a:ext cx="1298448" cy="457200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02336" y="1572768"/>
            <a:ext cx="122529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J+0-J+15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1737360" y="1527048"/>
            <a:ext cx="4462272" cy="457200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1810512" y="1591056"/>
            <a:ext cx="43159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Diffusion rapport final + presentation CODIR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6263640" y="1527048"/>
            <a:ext cx="1645920" cy="457200"/>
          </a:xfrm>
          <a:prstGeom prst="rect">
            <a:avLst/>
          </a:prstGeom>
          <a:solidFill>
            <a:srgbClr val="EBF3FB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6300216" y="1591056"/>
            <a:ext cx="15727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Consultant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7973568" y="1527048"/>
            <a:ext cx="822960" cy="457200"/>
          </a:xfrm>
          <a:prstGeom prst="rect">
            <a:avLst/>
          </a:prstGeom>
          <a:solidFill>
            <a:srgbClr val="E2EFDA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8010144" y="1591056"/>
            <a:ext cx="7498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OK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365760" y="2048256"/>
            <a:ext cx="1298448" cy="457200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402336" y="2093976"/>
            <a:ext cx="122529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J+15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1737360" y="2048256"/>
            <a:ext cx="4462272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1810512" y="2112264"/>
            <a:ext cx="43159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de maintien post-mission (checklist annexe A)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6263640" y="2048256"/>
            <a:ext cx="1645920" cy="457200"/>
          </a:xfrm>
          <a:prstGeom prst="rect">
            <a:avLst/>
          </a:prstGeom>
          <a:solidFill>
            <a:srgbClr val="EBF3FB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6300216" y="2112264"/>
            <a:ext cx="15727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Champion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7973568" y="2048256"/>
            <a:ext cx="822960" cy="457200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8010144" y="2112264"/>
            <a:ext cx="7498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...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365760" y="2569464"/>
            <a:ext cx="1298448" cy="457200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02336" y="2615184"/>
            <a:ext cx="122529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J+30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1737360" y="2569464"/>
            <a:ext cx="4462272" cy="457200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1810512" y="2633472"/>
            <a:ext cx="43159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Bilan des gains a 30 jours — donnees stabilisees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6263640" y="2569464"/>
            <a:ext cx="1645920" cy="457200"/>
          </a:xfrm>
          <a:prstGeom prst="rect">
            <a:avLst/>
          </a:prstGeom>
          <a:solidFill>
            <a:srgbClr val="EBF3FB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6300216" y="2633472"/>
            <a:ext cx="15727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CdG + Champ.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7973568" y="2569464"/>
            <a:ext cx="822960" cy="457200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8010144" y="2633472"/>
            <a:ext cx="7498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...</a:t>
            </a:r>
            <a:endParaRPr lang="en-US" sz="1600" dirty="0"/>
          </a:p>
        </p:txBody>
      </p:sp>
      <p:sp>
        <p:nvSpPr>
          <p:cNvPr id="40" name="Shape 38"/>
          <p:cNvSpPr/>
          <p:nvPr/>
        </p:nvSpPr>
        <p:spPr>
          <a:xfrm>
            <a:off x="365760" y="3090672"/>
            <a:ext cx="1298448" cy="457200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402336" y="3136392"/>
            <a:ext cx="122529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J+30-J+60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1737360" y="3090672"/>
            <a:ext cx="4462272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1810512" y="3154680"/>
            <a:ext cx="43159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Formation 3 nouveaux regleurs au standard SMED</a:t>
            </a:r>
            <a:endParaRPr lang="en-US" sz="1100" dirty="0"/>
          </a:p>
        </p:txBody>
      </p:sp>
      <p:sp>
        <p:nvSpPr>
          <p:cNvPr id="44" name="Shape 42"/>
          <p:cNvSpPr/>
          <p:nvPr/>
        </p:nvSpPr>
        <p:spPr>
          <a:xfrm>
            <a:off x="6263640" y="3090672"/>
            <a:ext cx="1645920" cy="457200"/>
          </a:xfrm>
          <a:prstGeom prst="rect">
            <a:avLst/>
          </a:prstGeom>
          <a:solidFill>
            <a:srgbClr val="EBF3FB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6300216" y="3154680"/>
            <a:ext cx="15727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Methodes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7973568" y="3090672"/>
            <a:ext cx="822960" cy="457200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8010144" y="3154680"/>
            <a:ext cx="7498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...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365760" y="3611880"/>
            <a:ext cx="1298448" cy="457200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402336" y="3657600"/>
            <a:ext cx="122529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J+45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1737360" y="3611880"/>
            <a:ext cx="4462272" cy="457200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1810512" y="3675888"/>
            <a:ext cx="43159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Reunion de decision deploiement Lignes 4 et 5</a:t>
            </a:r>
            <a:endParaRPr lang="en-US" sz="1100" dirty="0"/>
          </a:p>
        </p:txBody>
      </p:sp>
      <p:sp>
        <p:nvSpPr>
          <p:cNvPr id="52" name="Shape 50"/>
          <p:cNvSpPr/>
          <p:nvPr/>
        </p:nvSpPr>
        <p:spPr>
          <a:xfrm>
            <a:off x="6263640" y="3611880"/>
            <a:ext cx="1645920" cy="457200"/>
          </a:xfrm>
          <a:prstGeom prst="rect">
            <a:avLst/>
          </a:prstGeom>
          <a:solidFill>
            <a:srgbClr val="EBF3FB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6300216" y="3675888"/>
            <a:ext cx="15727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Sponsor</a:t>
            </a:r>
            <a:endParaRPr lang="en-US" sz="1000" dirty="0"/>
          </a:p>
        </p:txBody>
      </p:sp>
      <p:sp>
        <p:nvSpPr>
          <p:cNvPr id="54" name="Shape 52"/>
          <p:cNvSpPr/>
          <p:nvPr/>
        </p:nvSpPr>
        <p:spPr>
          <a:xfrm>
            <a:off x="7973568" y="3611880"/>
            <a:ext cx="822960" cy="457200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8010144" y="3675888"/>
            <a:ext cx="7498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...</a:t>
            </a:r>
            <a:endParaRPr lang="en-US" sz="1600" dirty="0"/>
          </a:p>
        </p:txBody>
      </p:sp>
      <p:sp>
        <p:nvSpPr>
          <p:cNvPr id="56" name="Shape 54"/>
          <p:cNvSpPr/>
          <p:nvPr/>
        </p:nvSpPr>
        <p:spPr>
          <a:xfrm>
            <a:off x="365760" y="4133088"/>
            <a:ext cx="1298448" cy="457200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402336" y="4178808"/>
            <a:ext cx="1225296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J+90</a:t>
            </a:r>
            <a:endParaRPr lang="en-US" sz="1000" dirty="0"/>
          </a:p>
        </p:txBody>
      </p:sp>
      <p:sp>
        <p:nvSpPr>
          <p:cNvPr id="58" name="Shape 56"/>
          <p:cNvSpPr/>
          <p:nvPr/>
        </p:nvSpPr>
        <p:spPr>
          <a:xfrm>
            <a:off x="1737360" y="4133088"/>
            <a:ext cx="4462272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1810512" y="4197096"/>
            <a:ext cx="43159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maintien J+90 + confirmation gains sur 3 mois</a:t>
            </a:r>
            <a:endParaRPr lang="en-US" sz="1100" dirty="0"/>
          </a:p>
        </p:txBody>
      </p:sp>
      <p:sp>
        <p:nvSpPr>
          <p:cNvPr id="60" name="Shape 58"/>
          <p:cNvSpPr/>
          <p:nvPr/>
        </p:nvSpPr>
        <p:spPr>
          <a:xfrm>
            <a:off x="6263640" y="4133088"/>
            <a:ext cx="1645920" cy="457200"/>
          </a:xfrm>
          <a:prstGeom prst="rect">
            <a:avLst/>
          </a:prstGeom>
          <a:solidFill>
            <a:srgbClr val="EBF3FB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Text 59"/>
          <p:cNvSpPr/>
          <p:nvPr/>
        </p:nvSpPr>
        <p:spPr>
          <a:xfrm>
            <a:off x="6300216" y="4197096"/>
            <a:ext cx="157276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Consultant</a:t>
            </a:r>
            <a:endParaRPr lang="en-US" sz="1000" dirty="0"/>
          </a:p>
        </p:txBody>
      </p:sp>
      <p:sp>
        <p:nvSpPr>
          <p:cNvPr id="62" name="Shape 60"/>
          <p:cNvSpPr/>
          <p:nvPr/>
        </p:nvSpPr>
        <p:spPr>
          <a:xfrm>
            <a:off x="7973568" y="4133088"/>
            <a:ext cx="822960" cy="457200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1"/>
          <p:cNvSpPr/>
          <p:nvPr/>
        </p:nvSpPr>
        <p:spPr>
          <a:xfrm>
            <a:off x="8010144" y="4197096"/>
            <a:ext cx="7498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...</a:t>
            </a:r>
            <a:endParaRPr lang="en-US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F38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8016" cy="514350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" name="Text 1"/>
          <p:cNvSpPr/>
          <p:nvPr/>
        </p:nvSpPr>
        <p:spPr>
          <a:xfrm>
            <a:off x="457200" y="530352"/>
            <a:ext cx="8229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kern="0" spc="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MERCI POUR VOTRE CONFIANCE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2286000" y="1170432"/>
            <a:ext cx="457200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Text 3"/>
          <p:cNvSpPr/>
          <p:nvPr/>
        </p:nvSpPr>
        <p:spPr>
          <a:xfrm>
            <a:off x="457200" y="1298448"/>
            <a:ext cx="82296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BDD7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[Client] — [Projet] — [Dates]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914400" y="1828800"/>
            <a:ext cx="2560320" cy="1024128"/>
          </a:xfrm>
          <a:prstGeom prst="rect">
            <a:avLst/>
          </a:prstGeom>
          <a:solidFill>
            <a:srgbClr val="843C0C"/>
          </a:solidFill>
          <a:ln w="12700">
            <a:solidFill>
              <a:srgbClr val="843C0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5"/>
          <p:cNvSpPr/>
          <p:nvPr/>
        </p:nvSpPr>
        <p:spPr>
          <a:xfrm>
            <a:off x="1005840" y="1847088"/>
            <a:ext cx="23774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ROI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1005840" y="2176272"/>
            <a:ext cx="23774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[X%]</a:t>
            </a:r>
            <a:endParaRPr lang="en-US" sz="2600" dirty="0"/>
          </a:p>
        </p:txBody>
      </p:sp>
      <p:sp>
        <p:nvSpPr>
          <p:cNvPr id="9" name="Shape 7"/>
          <p:cNvSpPr/>
          <p:nvPr/>
        </p:nvSpPr>
        <p:spPr>
          <a:xfrm>
            <a:off x="3749040" y="1828800"/>
            <a:ext cx="2560320" cy="102412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840480" y="1847088"/>
            <a:ext cx="23774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Gains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3840480" y="2176272"/>
            <a:ext cx="23774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 EUR/an]</a:t>
            </a:r>
            <a:endParaRPr lang="en-US" sz="2600" dirty="0"/>
          </a:p>
        </p:txBody>
      </p:sp>
      <p:sp>
        <p:nvSpPr>
          <p:cNvPr id="12" name="Shape 10"/>
          <p:cNvSpPr/>
          <p:nvPr/>
        </p:nvSpPr>
        <p:spPr>
          <a:xfrm>
            <a:off x="6583680" y="1828800"/>
            <a:ext cx="2560320" cy="102412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6675120" y="1847088"/>
            <a:ext cx="23774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Payback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6675120" y="2176272"/>
            <a:ext cx="237744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 mois]</a:t>
            </a:r>
            <a:endParaRPr lang="en-US" sz="2600" dirty="0"/>
          </a:p>
        </p:txBody>
      </p:sp>
      <p:sp>
        <p:nvSpPr>
          <p:cNvPr id="15" name="Text 13"/>
          <p:cNvSpPr/>
          <p:nvPr/>
        </p:nvSpPr>
        <p:spPr>
          <a:xfrm>
            <a:off x="457200" y="3035808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D4A01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et Reponses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365760" y="3529584"/>
            <a:ext cx="8412480" cy="50292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57200" y="356616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[Nom Consultant]  |  [Email]  |  [Telephone]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274320" y="4864608"/>
            <a:ext cx="8595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 confidentiel — Excellence Operationnelle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37160"/>
            <a:ext cx="8412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Sommaire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Structure en 12 diapositives — Duree recommandee : 20-30 minutes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" y="950976"/>
            <a:ext cx="164592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/ 12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365760" y="118872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384048" y="120700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932688" y="118872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Contexte et Enjeux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932688" y="139903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Situation initiale — business case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65760" y="178308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84048" y="180136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932688" y="178308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Methodologie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932688" y="199339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Approche — jalons — gouvernance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65760" y="237744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384048" y="239572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932688" y="237744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Les 3 Resultats Cles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932688" y="258775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Les chiffres qui comptent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365760" y="297180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384048" y="299008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932688" y="297180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KPI Avant / Apres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932688" y="318211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Comparaison detaillee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365760" y="356616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384048" y="358444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932688" y="356616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ROI et Financier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932688" y="377647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Validation des gains — payback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365760" y="416052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384048" y="417880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932688" y="416052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Storytelling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932688" y="437083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 voyage de transformation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4754880" y="118872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773168" y="120700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07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5321808" y="118872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Preuves Tangibles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5321808" y="139903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Photos, temoignages, standards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4754880" y="178308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4773168" y="180136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08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5321808" y="178308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Recommandations</a:t>
            </a:r>
            <a:endParaRPr lang="en-US" sz="1300" dirty="0"/>
          </a:p>
        </p:txBody>
      </p:sp>
      <p:sp>
        <p:nvSpPr>
          <p:cNvPr id="39" name="Text 37"/>
          <p:cNvSpPr/>
          <p:nvPr/>
        </p:nvSpPr>
        <p:spPr>
          <a:xfrm>
            <a:off x="5321808" y="199339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horizons — actions precises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4754880" y="237744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4773168" y="239572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09</a:t>
            </a:r>
            <a:endParaRPr lang="en-US" sz="1400" dirty="0"/>
          </a:p>
        </p:txBody>
      </p:sp>
      <p:sp>
        <p:nvSpPr>
          <p:cNvPr id="42" name="Text 40"/>
          <p:cNvSpPr/>
          <p:nvPr/>
        </p:nvSpPr>
        <p:spPr>
          <a:xfrm>
            <a:off x="5321808" y="237744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Risques de Regression</a:t>
            </a:r>
            <a:endParaRPr lang="en-US" sz="1300" dirty="0"/>
          </a:p>
        </p:txBody>
      </p:sp>
      <p:sp>
        <p:nvSpPr>
          <p:cNvPr id="43" name="Text 41"/>
          <p:cNvSpPr/>
          <p:nvPr/>
        </p:nvSpPr>
        <p:spPr>
          <a:xfrm>
            <a:off x="5321808" y="258775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 qui pourrait fragiliser les gains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4754880" y="297180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4773168" y="299008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1400" dirty="0"/>
          </a:p>
        </p:txBody>
      </p:sp>
      <p:sp>
        <p:nvSpPr>
          <p:cNvPr id="46" name="Text 44"/>
          <p:cNvSpPr/>
          <p:nvPr/>
        </p:nvSpPr>
        <p:spPr>
          <a:xfrm>
            <a:off x="5321808" y="297180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 Steps 90 Jours</a:t>
            </a:r>
            <a:endParaRPr lang="en-US" sz="1300" dirty="0"/>
          </a:p>
        </p:txBody>
      </p:sp>
      <p:sp>
        <p:nvSpPr>
          <p:cNvPr id="47" name="Text 45"/>
          <p:cNvSpPr/>
          <p:nvPr/>
        </p:nvSpPr>
        <p:spPr>
          <a:xfrm>
            <a:off x="5321808" y="318211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 d action immediat</a:t>
            </a:r>
            <a:endParaRPr lang="en-US" sz="1000" dirty="0"/>
          </a:p>
        </p:txBody>
      </p:sp>
      <p:sp>
        <p:nvSpPr>
          <p:cNvPr id="48" name="Shape 46"/>
          <p:cNvSpPr/>
          <p:nvPr/>
        </p:nvSpPr>
        <p:spPr>
          <a:xfrm>
            <a:off x="4754880" y="356616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4773168" y="358444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1400" dirty="0"/>
          </a:p>
        </p:txBody>
      </p:sp>
      <p:sp>
        <p:nvSpPr>
          <p:cNvPr id="50" name="Text 48"/>
          <p:cNvSpPr/>
          <p:nvPr/>
        </p:nvSpPr>
        <p:spPr>
          <a:xfrm>
            <a:off x="5321808" y="356616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Conclusion</a:t>
            </a:r>
            <a:endParaRPr lang="en-US" sz="1300" dirty="0"/>
          </a:p>
        </p:txBody>
      </p:sp>
      <p:sp>
        <p:nvSpPr>
          <p:cNvPr id="51" name="Text 49"/>
          <p:cNvSpPr/>
          <p:nvPr/>
        </p:nvSpPr>
        <p:spPr>
          <a:xfrm>
            <a:off x="5321808" y="377647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Message final</a:t>
            </a:r>
            <a:endParaRPr lang="en-US" sz="1000" dirty="0"/>
          </a:p>
        </p:txBody>
      </p:sp>
      <p:sp>
        <p:nvSpPr>
          <p:cNvPr id="52" name="Shape 50"/>
          <p:cNvSpPr/>
          <p:nvPr/>
        </p:nvSpPr>
        <p:spPr>
          <a:xfrm>
            <a:off x="4754880" y="4160520"/>
            <a:ext cx="475488" cy="39319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4773168" y="4178808"/>
            <a:ext cx="4389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1400" dirty="0"/>
          </a:p>
        </p:txBody>
      </p:sp>
      <p:sp>
        <p:nvSpPr>
          <p:cNvPr id="54" name="Text 52"/>
          <p:cNvSpPr/>
          <p:nvPr/>
        </p:nvSpPr>
        <p:spPr>
          <a:xfrm>
            <a:off x="5321808" y="4160520"/>
            <a:ext cx="347472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 et A</a:t>
            </a:r>
            <a:endParaRPr lang="en-US" sz="1300" dirty="0"/>
          </a:p>
        </p:txBody>
      </p:sp>
      <p:sp>
        <p:nvSpPr>
          <p:cNvPr id="55" name="Text 53"/>
          <p:cNvSpPr/>
          <p:nvPr/>
        </p:nvSpPr>
        <p:spPr>
          <a:xfrm>
            <a:off x="5321808" y="4370832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/ Reponses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37160"/>
            <a:ext cx="8412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Contexte et Enjeux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Situation initiale — pourquoi ce projet — quel declencheur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" y="950976"/>
            <a:ext cx="164592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/ 12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365760" y="1115568"/>
            <a:ext cx="4114800" cy="3429000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48640" y="1170432"/>
            <a:ext cx="3657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Situation initiale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548640" y="1508760"/>
            <a:ext cx="3749040" cy="2606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TRS / OEE : [X%] — benchmark : [Y%]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Taux de rebut : [X%] — cout : [X EUR/mois]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Temps changement : [X min]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Lead Time client : [X jours]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Maturite EO : Niveau [X]/5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4754880" y="1115568"/>
            <a:ext cx="4023360" cy="1554480"/>
          </a:xfrm>
          <a:prstGeom prst="rect">
            <a:avLst/>
          </a:prstGeom>
          <a:solidFill>
            <a:srgbClr val="FCE4D6"/>
          </a:solidFill>
          <a:ln w="12700">
            <a:solidFill>
              <a:srgbClr val="843C0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937760" y="1170432"/>
            <a:ext cx="3657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843C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Declencheur du projet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937760" y="1508760"/>
            <a:ext cx="3657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[L evenement ou la decision qui a lance le projet — ex : perte de 2 clients, audit qualite, pression concurrentielle]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4754880" y="2852928"/>
            <a:ext cx="4023360" cy="1691640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937760" y="2907792"/>
            <a:ext cx="3657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Objectifs fixes en cadrage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4937760" y="3255264"/>
            <a:ext cx="36576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TRS cible : [X%]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Rebuts cible : &lt; [X%]</a:t>
            </a:r>
            <a:endParaRPr lang="en-US" sz="1200" dirty="0"/>
          </a:p>
          <a:p>
            <a:pPr marL="342900" indent="-342900">
              <a:buSzPct val="100000"/>
              <a:buChar char="•"/>
            </a:pPr>
            <a:r>
              <a:rPr lang="en-US" sz="12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ROI attendu : &gt; 200%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F38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64592"/>
            <a:ext cx="841248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kern="0" spc="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LES 3 RESULTATS CLES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365760" y="676656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i="1" dirty="0">
                <a:solidFill>
                  <a:srgbClr val="BDD7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chiffres qui resument la transformation — valides finance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2286000" y="1005840"/>
            <a:ext cx="457200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365760" y="1261872"/>
            <a:ext cx="2651760" cy="1207008"/>
          </a:xfrm>
          <a:prstGeom prst="rect">
            <a:avLst/>
          </a:prstGeom>
          <a:solidFill>
            <a:srgbClr val="843C0C"/>
          </a:solidFill>
          <a:ln w="12700">
            <a:solidFill>
              <a:srgbClr val="843C0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457200" y="1353312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ROI FINAL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438912" y="1591056"/>
            <a:ext cx="250545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[X%]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438912" y="2084832"/>
            <a:ext cx="250545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Benchmark : &gt; 200%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3246120" y="1261872"/>
            <a:ext cx="2651760" cy="120700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3337560" y="1353312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GAINS TOTAUX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3319272" y="1591056"/>
            <a:ext cx="250545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 EUR/an]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3319272" y="2084832"/>
            <a:ext cx="250545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Valides Controle Gestion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6126480" y="1261872"/>
            <a:ext cx="2651760" cy="1207008"/>
          </a:xfrm>
          <a:prstGeom prst="rect">
            <a:avLst/>
          </a:prstGeom>
          <a:solidFill>
            <a:srgbClr val="1F7A8C"/>
          </a:solidFill>
          <a:ln w="12700">
            <a:solidFill>
              <a:srgbClr val="1F7A8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6217920" y="1353312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PAYBACK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6199632" y="1591056"/>
            <a:ext cx="250545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 mois]</a:t>
            </a:r>
            <a:endParaRPr lang="en-US" sz="2800" dirty="0"/>
          </a:p>
        </p:txBody>
      </p:sp>
      <p:sp>
        <p:nvSpPr>
          <p:cNvPr id="16" name="Text 14"/>
          <p:cNvSpPr/>
          <p:nvPr/>
        </p:nvSpPr>
        <p:spPr>
          <a:xfrm>
            <a:off x="6199632" y="2084832"/>
            <a:ext cx="250545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Cible : &lt; 6 mois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365760" y="2670048"/>
            <a:ext cx="2651760" cy="1207008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57200" y="2761488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TRS / OEE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38912" y="2999232"/>
            <a:ext cx="250545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[X%] -&gt; [Y%]</a:t>
            </a:r>
            <a:endParaRPr lang="en-US" sz="2800" dirty="0"/>
          </a:p>
        </p:txBody>
      </p:sp>
      <p:sp>
        <p:nvSpPr>
          <p:cNvPr id="20" name="Text 18"/>
          <p:cNvSpPr/>
          <p:nvPr/>
        </p:nvSpPr>
        <p:spPr>
          <a:xfrm>
            <a:off x="438912" y="3493008"/>
            <a:ext cx="250545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+[Z] pts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3246120" y="2670048"/>
            <a:ext cx="2651760" cy="1207008"/>
          </a:xfrm>
          <a:prstGeom prst="rect">
            <a:avLst/>
          </a:prstGeom>
          <a:solidFill>
            <a:srgbClr val="7F6000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3337560" y="2761488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TAUX DE REBUT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3319272" y="2999232"/>
            <a:ext cx="250545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[X%] -&gt; [Y%]</a:t>
            </a:r>
            <a:endParaRPr lang="en-US" sz="2800" dirty="0"/>
          </a:p>
        </p:txBody>
      </p:sp>
      <p:sp>
        <p:nvSpPr>
          <p:cNvPr id="24" name="Text 22"/>
          <p:cNvSpPr/>
          <p:nvPr/>
        </p:nvSpPr>
        <p:spPr>
          <a:xfrm>
            <a:off x="3319272" y="3493008"/>
            <a:ext cx="250545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-[Z] pts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6126480" y="2670048"/>
            <a:ext cx="2651760" cy="1207008"/>
          </a:xfrm>
          <a:prstGeom prst="rect">
            <a:avLst/>
          </a:prstGeom>
          <a:solidFill>
            <a:srgbClr val="4A235A"/>
          </a:solidFill>
          <a:ln w="12700">
            <a:solidFill>
              <a:srgbClr val="4A235A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6217920" y="2761488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CHANGEMENT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6199632" y="2999232"/>
            <a:ext cx="2505456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[X] -&gt; [Y] min</a:t>
            </a:r>
            <a:endParaRPr lang="en-US" sz="2800" dirty="0"/>
          </a:p>
        </p:txBody>
      </p:sp>
      <p:sp>
        <p:nvSpPr>
          <p:cNvPr id="28" name="Text 26"/>
          <p:cNvSpPr/>
          <p:nvPr/>
        </p:nvSpPr>
        <p:spPr>
          <a:xfrm>
            <a:off x="6199632" y="3493008"/>
            <a:ext cx="2505456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-[Z]%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/ 12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37160"/>
            <a:ext cx="8412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KPI Avant / Apres — Comparaison complete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Donnees validees — Methode identique baseline et mesure post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" y="950976"/>
            <a:ext cx="164592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/ 12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365760" y="1097280"/>
            <a:ext cx="2212848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02336" y="1115568"/>
            <a:ext cx="21396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Indicateur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651760" y="1097280"/>
            <a:ext cx="987552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2688336" y="111556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AVANT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703320" y="1097280"/>
            <a:ext cx="987552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3739896" y="111556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APRES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754880" y="1097280"/>
            <a:ext cx="86868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791456" y="1115568"/>
            <a:ext cx="79552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Evolution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5687568" y="1097280"/>
            <a:ext cx="2212848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5724144" y="1115568"/>
            <a:ext cx="21396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Valeur financiere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7973568" y="1097280"/>
            <a:ext cx="82296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8010144" y="1115568"/>
            <a:ext cx="74980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Valide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365760" y="1508760"/>
            <a:ext cx="2212848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9"/>
          <p:cNvSpPr/>
          <p:nvPr/>
        </p:nvSpPr>
        <p:spPr>
          <a:xfrm>
            <a:off x="402336" y="1563624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TRS / OEE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2651760" y="1508760"/>
            <a:ext cx="987552" cy="429768"/>
          </a:xfrm>
          <a:prstGeom prst="rect">
            <a:avLst/>
          </a:prstGeom>
          <a:solidFill>
            <a:srgbClr val="FCE4D6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3" name="Text 21"/>
          <p:cNvSpPr/>
          <p:nvPr/>
        </p:nvSpPr>
        <p:spPr>
          <a:xfrm>
            <a:off x="2688336" y="1563624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[62%]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3703320" y="1508760"/>
            <a:ext cx="987552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3739896" y="1563624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[81%]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4754880" y="1508760"/>
            <a:ext cx="868680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5"/>
          <p:cNvSpPr/>
          <p:nvPr/>
        </p:nvSpPr>
        <p:spPr>
          <a:xfrm>
            <a:off x="4791456" y="1563624"/>
            <a:ext cx="7955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+31%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5687568" y="1508760"/>
            <a:ext cx="2212848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7"/>
          <p:cNvSpPr/>
          <p:nvPr/>
        </p:nvSpPr>
        <p:spPr>
          <a:xfrm>
            <a:off x="5724144" y="1563624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[95 000 EUR/an]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7973568" y="1508760"/>
            <a:ext cx="822960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9"/>
          <p:cNvSpPr/>
          <p:nvPr/>
        </p:nvSpPr>
        <p:spPr>
          <a:xfrm>
            <a:off x="8010144" y="1563624"/>
            <a:ext cx="74980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OUI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365760" y="2002536"/>
            <a:ext cx="2212848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31"/>
          <p:cNvSpPr/>
          <p:nvPr/>
        </p:nvSpPr>
        <p:spPr>
          <a:xfrm>
            <a:off x="402336" y="2057400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Taux de rebut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2651760" y="2002536"/>
            <a:ext cx="987552" cy="429768"/>
          </a:xfrm>
          <a:prstGeom prst="rect">
            <a:avLst/>
          </a:prstGeom>
          <a:solidFill>
            <a:srgbClr val="FCE4D6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3"/>
          <p:cNvSpPr/>
          <p:nvPr/>
        </p:nvSpPr>
        <p:spPr>
          <a:xfrm>
            <a:off x="2688336" y="2057400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[3.2%]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3703320" y="2002536"/>
            <a:ext cx="987552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5"/>
          <p:cNvSpPr/>
          <p:nvPr/>
        </p:nvSpPr>
        <p:spPr>
          <a:xfrm>
            <a:off x="3739896" y="2057400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[0.8%]</a:t>
            </a:r>
            <a:endParaRPr lang="en-US" sz="1100" dirty="0"/>
          </a:p>
        </p:txBody>
      </p:sp>
      <p:sp>
        <p:nvSpPr>
          <p:cNvPr id="38" name="Shape 36"/>
          <p:cNvSpPr/>
          <p:nvPr/>
        </p:nvSpPr>
        <p:spPr>
          <a:xfrm>
            <a:off x="4754880" y="2002536"/>
            <a:ext cx="868680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7"/>
          <p:cNvSpPr/>
          <p:nvPr/>
        </p:nvSpPr>
        <p:spPr>
          <a:xfrm>
            <a:off x="4791456" y="2057400"/>
            <a:ext cx="7955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-75%</a:t>
            </a:r>
            <a:endParaRPr lang="en-US" sz="1100" dirty="0"/>
          </a:p>
        </p:txBody>
      </p:sp>
      <p:sp>
        <p:nvSpPr>
          <p:cNvPr id="40" name="Shape 38"/>
          <p:cNvSpPr/>
          <p:nvPr/>
        </p:nvSpPr>
        <p:spPr>
          <a:xfrm>
            <a:off x="5687568" y="2002536"/>
            <a:ext cx="2212848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9"/>
          <p:cNvSpPr/>
          <p:nvPr/>
        </p:nvSpPr>
        <p:spPr>
          <a:xfrm>
            <a:off x="5724144" y="2057400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[42 000 EUR/an]</a:t>
            </a:r>
            <a:endParaRPr lang="en-US" sz="1100" dirty="0"/>
          </a:p>
        </p:txBody>
      </p:sp>
      <p:sp>
        <p:nvSpPr>
          <p:cNvPr id="42" name="Shape 40"/>
          <p:cNvSpPr/>
          <p:nvPr/>
        </p:nvSpPr>
        <p:spPr>
          <a:xfrm>
            <a:off x="7973568" y="2002536"/>
            <a:ext cx="822960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41"/>
          <p:cNvSpPr/>
          <p:nvPr/>
        </p:nvSpPr>
        <p:spPr>
          <a:xfrm>
            <a:off x="8010144" y="2057400"/>
            <a:ext cx="74980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OUI</a:t>
            </a:r>
            <a:endParaRPr lang="en-US" sz="1100" dirty="0"/>
          </a:p>
        </p:txBody>
      </p:sp>
      <p:sp>
        <p:nvSpPr>
          <p:cNvPr id="44" name="Shape 42"/>
          <p:cNvSpPr/>
          <p:nvPr/>
        </p:nvSpPr>
        <p:spPr>
          <a:xfrm>
            <a:off x="365760" y="2496312"/>
            <a:ext cx="2212848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5" name="Text 43"/>
          <p:cNvSpPr/>
          <p:nvPr/>
        </p:nvSpPr>
        <p:spPr>
          <a:xfrm>
            <a:off x="402336" y="2551176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Changement serie</a:t>
            </a:r>
            <a:endParaRPr lang="en-US" sz="1100" dirty="0"/>
          </a:p>
        </p:txBody>
      </p:sp>
      <p:sp>
        <p:nvSpPr>
          <p:cNvPr id="46" name="Shape 44"/>
          <p:cNvSpPr/>
          <p:nvPr/>
        </p:nvSpPr>
        <p:spPr>
          <a:xfrm>
            <a:off x="2651760" y="2496312"/>
            <a:ext cx="987552" cy="429768"/>
          </a:xfrm>
          <a:prstGeom prst="rect">
            <a:avLst/>
          </a:prstGeom>
          <a:solidFill>
            <a:srgbClr val="FCE4D6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7" name="Text 45"/>
          <p:cNvSpPr/>
          <p:nvPr/>
        </p:nvSpPr>
        <p:spPr>
          <a:xfrm>
            <a:off x="2688336" y="2551176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[48 min]</a:t>
            </a:r>
            <a:endParaRPr lang="en-US" sz="1100" dirty="0"/>
          </a:p>
        </p:txBody>
      </p:sp>
      <p:sp>
        <p:nvSpPr>
          <p:cNvPr id="48" name="Shape 46"/>
          <p:cNvSpPr/>
          <p:nvPr/>
        </p:nvSpPr>
        <p:spPr>
          <a:xfrm>
            <a:off x="3703320" y="2496312"/>
            <a:ext cx="987552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9" name="Text 47"/>
          <p:cNvSpPr/>
          <p:nvPr/>
        </p:nvSpPr>
        <p:spPr>
          <a:xfrm>
            <a:off x="3739896" y="2551176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[19 min]</a:t>
            </a:r>
            <a:endParaRPr lang="en-US" sz="1100" dirty="0"/>
          </a:p>
        </p:txBody>
      </p:sp>
      <p:sp>
        <p:nvSpPr>
          <p:cNvPr id="50" name="Shape 48"/>
          <p:cNvSpPr/>
          <p:nvPr/>
        </p:nvSpPr>
        <p:spPr>
          <a:xfrm>
            <a:off x="4754880" y="2496312"/>
            <a:ext cx="868680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1" name="Text 49"/>
          <p:cNvSpPr/>
          <p:nvPr/>
        </p:nvSpPr>
        <p:spPr>
          <a:xfrm>
            <a:off x="4791456" y="2551176"/>
            <a:ext cx="7955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-60%</a:t>
            </a:r>
            <a:endParaRPr lang="en-US" sz="1100" dirty="0"/>
          </a:p>
        </p:txBody>
      </p:sp>
      <p:sp>
        <p:nvSpPr>
          <p:cNvPr id="52" name="Shape 50"/>
          <p:cNvSpPr/>
          <p:nvPr/>
        </p:nvSpPr>
        <p:spPr>
          <a:xfrm>
            <a:off x="5687568" y="2496312"/>
            <a:ext cx="2212848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3" name="Text 51"/>
          <p:cNvSpPr/>
          <p:nvPr/>
        </p:nvSpPr>
        <p:spPr>
          <a:xfrm>
            <a:off x="5724144" y="2551176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[6 200 h/an]</a:t>
            </a:r>
            <a:endParaRPr lang="en-US" sz="1100" dirty="0"/>
          </a:p>
        </p:txBody>
      </p:sp>
      <p:sp>
        <p:nvSpPr>
          <p:cNvPr id="54" name="Shape 52"/>
          <p:cNvSpPr/>
          <p:nvPr/>
        </p:nvSpPr>
        <p:spPr>
          <a:xfrm>
            <a:off x="7973568" y="2496312"/>
            <a:ext cx="822960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5" name="Text 53"/>
          <p:cNvSpPr/>
          <p:nvPr/>
        </p:nvSpPr>
        <p:spPr>
          <a:xfrm>
            <a:off x="8010144" y="2551176"/>
            <a:ext cx="74980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OUI</a:t>
            </a:r>
            <a:endParaRPr lang="en-US" sz="1100" dirty="0"/>
          </a:p>
        </p:txBody>
      </p:sp>
      <p:sp>
        <p:nvSpPr>
          <p:cNvPr id="56" name="Shape 54"/>
          <p:cNvSpPr/>
          <p:nvPr/>
        </p:nvSpPr>
        <p:spPr>
          <a:xfrm>
            <a:off x="365760" y="2990088"/>
            <a:ext cx="2212848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7" name="Text 55"/>
          <p:cNvSpPr/>
          <p:nvPr/>
        </p:nvSpPr>
        <p:spPr>
          <a:xfrm>
            <a:off x="402336" y="3044952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Lead Time client</a:t>
            </a:r>
            <a:endParaRPr lang="en-US" sz="1100" dirty="0"/>
          </a:p>
        </p:txBody>
      </p:sp>
      <p:sp>
        <p:nvSpPr>
          <p:cNvPr id="58" name="Shape 56"/>
          <p:cNvSpPr/>
          <p:nvPr/>
        </p:nvSpPr>
        <p:spPr>
          <a:xfrm>
            <a:off x="2651760" y="2990088"/>
            <a:ext cx="987552" cy="429768"/>
          </a:xfrm>
          <a:prstGeom prst="rect">
            <a:avLst/>
          </a:prstGeom>
          <a:solidFill>
            <a:srgbClr val="FCE4D6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9" name="Text 57"/>
          <p:cNvSpPr/>
          <p:nvPr/>
        </p:nvSpPr>
        <p:spPr>
          <a:xfrm>
            <a:off x="2688336" y="3044952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[8 j]</a:t>
            </a:r>
            <a:endParaRPr lang="en-US" sz="1100" dirty="0"/>
          </a:p>
        </p:txBody>
      </p:sp>
      <p:sp>
        <p:nvSpPr>
          <p:cNvPr id="60" name="Shape 58"/>
          <p:cNvSpPr/>
          <p:nvPr/>
        </p:nvSpPr>
        <p:spPr>
          <a:xfrm>
            <a:off x="3703320" y="2990088"/>
            <a:ext cx="987552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1" name="Text 59"/>
          <p:cNvSpPr/>
          <p:nvPr/>
        </p:nvSpPr>
        <p:spPr>
          <a:xfrm>
            <a:off x="3739896" y="3044952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[3 j]</a:t>
            </a:r>
            <a:endParaRPr lang="en-US" sz="1100" dirty="0"/>
          </a:p>
        </p:txBody>
      </p:sp>
      <p:sp>
        <p:nvSpPr>
          <p:cNvPr id="62" name="Shape 60"/>
          <p:cNvSpPr/>
          <p:nvPr/>
        </p:nvSpPr>
        <p:spPr>
          <a:xfrm>
            <a:off x="4754880" y="2990088"/>
            <a:ext cx="868680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3" name="Text 61"/>
          <p:cNvSpPr/>
          <p:nvPr/>
        </p:nvSpPr>
        <p:spPr>
          <a:xfrm>
            <a:off x="4791456" y="3044952"/>
            <a:ext cx="7955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-63%</a:t>
            </a:r>
            <a:endParaRPr lang="en-US" sz="1100" dirty="0"/>
          </a:p>
        </p:txBody>
      </p:sp>
      <p:sp>
        <p:nvSpPr>
          <p:cNvPr id="64" name="Shape 62"/>
          <p:cNvSpPr/>
          <p:nvPr/>
        </p:nvSpPr>
        <p:spPr>
          <a:xfrm>
            <a:off x="5687568" y="2990088"/>
            <a:ext cx="2212848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5" name="Text 63"/>
          <p:cNvSpPr/>
          <p:nvPr/>
        </p:nvSpPr>
        <p:spPr>
          <a:xfrm>
            <a:off x="5724144" y="3044952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[NPS +22 pts]</a:t>
            </a:r>
            <a:endParaRPr lang="en-US" sz="1100" dirty="0"/>
          </a:p>
        </p:txBody>
      </p:sp>
      <p:sp>
        <p:nvSpPr>
          <p:cNvPr id="66" name="Shape 64"/>
          <p:cNvSpPr/>
          <p:nvPr/>
        </p:nvSpPr>
        <p:spPr>
          <a:xfrm>
            <a:off x="7973568" y="2990088"/>
            <a:ext cx="822960" cy="429768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7" name="Text 65"/>
          <p:cNvSpPr/>
          <p:nvPr/>
        </p:nvSpPr>
        <p:spPr>
          <a:xfrm>
            <a:off x="8010144" y="3044952"/>
            <a:ext cx="74980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OUI</a:t>
            </a:r>
            <a:endParaRPr lang="en-US" sz="1100" dirty="0"/>
          </a:p>
        </p:txBody>
      </p:sp>
      <p:sp>
        <p:nvSpPr>
          <p:cNvPr id="68" name="Shape 66"/>
          <p:cNvSpPr/>
          <p:nvPr/>
        </p:nvSpPr>
        <p:spPr>
          <a:xfrm>
            <a:off x="365760" y="3483864"/>
            <a:ext cx="2212848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9" name="Text 67"/>
          <p:cNvSpPr/>
          <p:nvPr/>
        </p:nvSpPr>
        <p:spPr>
          <a:xfrm>
            <a:off x="402336" y="3538728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WIP / Stocks</a:t>
            </a:r>
            <a:endParaRPr lang="en-US" sz="1100" dirty="0"/>
          </a:p>
        </p:txBody>
      </p:sp>
      <p:sp>
        <p:nvSpPr>
          <p:cNvPr id="70" name="Shape 68"/>
          <p:cNvSpPr/>
          <p:nvPr/>
        </p:nvSpPr>
        <p:spPr>
          <a:xfrm>
            <a:off x="2651760" y="3483864"/>
            <a:ext cx="987552" cy="429768"/>
          </a:xfrm>
          <a:prstGeom prst="rect">
            <a:avLst/>
          </a:prstGeom>
          <a:solidFill>
            <a:srgbClr val="FCE4D6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1" name="Text 69"/>
          <p:cNvSpPr/>
          <p:nvPr/>
        </p:nvSpPr>
        <p:spPr>
          <a:xfrm>
            <a:off x="2688336" y="3538728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[4.5 j]</a:t>
            </a:r>
            <a:endParaRPr lang="en-US" sz="1100" dirty="0"/>
          </a:p>
        </p:txBody>
      </p:sp>
      <p:sp>
        <p:nvSpPr>
          <p:cNvPr id="72" name="Shape 70"/>
          <p:cNvSpPr/>
          <p:nvPr/>
        </p:nvSpPr>
        <p:spPr>
          <a:xfrm>
            <a:off x="3703320" y="3483864"/>
            <a:ext cx="987552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3" name="Text 71"/>
          <p:cNvSpPr/>
          <p:nvPr/>
        </p:nvSpPr>
        <p:spPr>
          <a:xfrm>
            <a:off x="3739896" y="3538728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[1.2 j]</a:t>
            </a:r>
            <a:endParaRPr lang="en-US" sz="1100" dirty="0"/>
          </a:p>
        </p:txBody>
      </p:sp>
      <p:sp>
        <p:nvSpPr>
          <p:cNvPr id="74" name="Shape 72"/>
          <p:cNvSpPr/>
          <p:nvPr/>
        </p:nvSpPr>
        <p:spPr>
          <a:xfrm>
            <a:off x="4754880" y="3483864"/>
            <a:ext cx="868680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5" name="Text 73"/>
          <p:cNvSpPr/>
          <p:nvPr/>
        </p:nvSpPr>
        <p:spPr>
          <a:xfrm>
            <a:off x="4791456" y="3538728"/>
            <a:ext cx="7955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-73%</a:t>
            </a:r>
            <a:endParaRPr lang="en-US" sz="1100" dirty="0"/>
          </a:p>
        </p:txBody>
      </p:sp>
      <p:sp>
        <p:nvSpPr>
          <p:cNvPr id="76" name="Shape 74"/>
          <p:cNvSpPr/>
          <p:nvPr/>
        </p:nvSpPr>
        <p:spPr>
          <a:xfrm>
            <a:off x="5687568" y="3483864"/>
            <a:ext cx="2212848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7" name="Text 75"/>
          <p:cNvSpPr/>
          <p:nvPr/>
        </p:nvSpPr>
        <p:spPr>
          <a:xfrm>
            <a:off x="5724144" y="3538728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[38 000 EUR cap.]</a:t>
            </a:r>
            <a:endParaRPr lang="en-US" sz="1100" dirty="0"/>
          </a:p>
        </p:txBody>
      </p:sp>
      <p:sp>
        <p:nvSpPr>
          <p:cNvPr id="78" name="Shape 76"/>
          <p:cNvSpPr/>
          <p:nvPr/>
        </p:nvSpPr>
        <p:spPr>
          <a:xfrm>
            <a:off x="7973568" y="3483864"/>
            <a:ext cx="822960" cy="429768"/>
          </a:xfrm>
          <a:prstGeom prst="rect">
            <a:avLst/>
          </a:prstGeom>
          <a:solidFill>
            <a:srgbClr val="F2F2F2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9" name="Text 77"/>
          <p:cNvSpPr/>
          <p:nvPr/>
        </p:nvSpPr>
        <p:spPr>
          <a:xfrm>
            <a:off x="8010144" y="3538728"/>
            <a:ext cx="74980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OUI</a:t>
            </a:r>
            <a:endParaRPr lang="en-US" sz="1100" dirty="0"/>
          </a:p>
        </p:txBody>
      </p:sp>
      <p:sp>
        <p:nvSpPr>
          <p:cNvPr id="80" name="Shape 78"/>
          <p:cNvSpPr/>
          <p:nvPr/>
        </p:nvSpPr>
        <p:spPr>
          <a:xfrm>
            <a:off x="365760" y="3977640"/>
            <a:ext cx="2212848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1" name="Text 79"/>
          <p:cNvSpPr/>
          <p:nvPr/>
        </p:nvSpPr>
        <p:spPr>
          <a:xfrm>
            <a:off x="402336" y="4032504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GAINS</a:t>
            </a:r>
            <a:endParaRPr lang="en-US" sz="1100" dirty="0"/>
          </a:p>
        </p:txBody>
      </p:sp>
      <p:sp>
        <p:nvSpPr>
          <p:cNvPr id="82" name="Shape 80"/>
          <p:cNvSpPr/>
          <p:nvPr/>
        </p:nvSpPr>
        <p:spPr>
          <a:xfrm>
            <a:off x="2651760" y="3977640"/>
            <a:ext cx="987552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3" name="Text 81"/>
          <p:cNvSpPr/>
          <p:nvPr/>
        </p:nvSpPr>
        <p:spPr>
          <a:xfrm>
            <a:off x="2688336" y="4032504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100" dirty="0"/>
          </a:p>
        </p:txBody>
      </p:sp>
      <p:sp>
        <p:nvSpPr>
          <p:cNvPr id="84" name="Shape 82"/>
          <p:cNvSpPr/>
          <p:nvPr/>
        </p:nvSpPr>
        <p:spPr>
          <a:xfrm>
            <a:off x="3703320" y="3977640"/>
            <a:ext cx="987552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5" name="Text 83"/>
          <p:cNvSpPr/>
          <p:nvPr/>
        </p:nvSpPr>
        <p:spPr>
          <a:xfrm>
            <a:off x="3739896" y="4032504"/>
            <a:ext cx="914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100" dirty="0"/>
          </a:p>
        </p:txBody>
      </p:sp>
      <p:sp>
        <p:nvSpPr>
          <p:cNvPr id="86" name="Shape 84"/>
          <p:cNvSpPr/>
          <p:nvPr/>
        </p:nvSpPr>
        <p:spPr>
          <a:xfrm>
            <a:off x="4754880" y="3977640"/>
            <a:ext cx="868680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7" name="Text 85"/>
          <p:cNvSpPr/>
          <p:nvPr/>
        </p:nvSpPr>
        <p:spPr>
          <a:xfrm>
            <a:off x="4791456" y="4032504"/>
            <a:ext cx="79552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100" dirty="0"/>
          </a:p>
        </p:txBody>
      </p:sp>
      <p:sp>
        <p:nvSpPr>
          <p:cNvPr id="88" name="Shape 86"/>
          <p:cNvSpPr/>
          <p:nvPr/>
        </p:nvSpPr>
        <p:spPr>
          <a:xfrm>
            <a:off x="5687568" y="3977640"/>
            <a:ext cx="2212848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9" name="Text 87"/>
          <p:cNvSpPr/>
          <p:nvPr/>
        </p:nvSpPr>
        <p:spPr>
          <a:xfrm>
            <a:off x="5724144" y="4032504"/>
            <a:ext cx="2139696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[175 000 EUR/an]</a:t>
            </a:r>
            <a:endParaRPr lang="en-US" sz="1300" dirty="0"/>
          </a:p>
        </p:txBody>
      </p:sp>
      <p:sp>
        <p:nvSpPr>
          <p:cNvPr id="90" name="Shape 88"/>
          <p:cNvSpPr/>
          <p:nvPr/>
        </p:nvSpPr>
        <p:spPr>
          <a:xfrm>
            <a:off x="7973568" y="3977640"/>
            <a:ext cx="822960" cy="429768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1" name="Text 89"/>
          <p:cNvSpPr/>
          <p:nvPr/>
        </p:nvSpPr>
        <p:spPr>
          <a:xfrm>
            <a:off x="8010144" y="4032504"/>
            <a:ext cx="74980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OUI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37160"/>
            <a:ext cx="8412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ROI et Validation Financiere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Triple validation : Terrain — Finance — Sponsor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" y="950976"/>
            <a:ext cx="164592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 / 12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365760" y="1115568"/>
            <a:ext cx="1828800" cy="914400"/>
          </a:xfrm>
          <a:prstGeom prst="rect">
            <a:avLst/>
          </a:prstGeom>
          <a:solidFill>
            <a:srgbClr val="E2EFDA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114800" y="1115568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2800" dirty="0"/>
          </a:p>
        </p:txBody>
      </p:sp>
      <p:sp>
        <p:nvSpPr>
          <p:cNvPr id="10" name="Text 8"/>
          <p:cNvSpPr/>
          <p:nvPr/>
        </p:nvSpPr>
        <p:spPr>
          <a:xfrm>
            <a:off x="457200" y="1115568"/>
            <a:ext cx="16459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Gains totaux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2286000" y="1115568"/>
            <a:ext cx="1828800" cy="914400"/>
          </a:xfrm>
          <a:prstGeom prst="rect">
            <a:avLst/>
          </a:prstGeom>
          <a:solidFill>
            <a:srgbClr val="FCE4D6"/>
          </a:solidFill>
          <a:ln w="12700">
            <a:solidFill>
              <a:srgbClr val="843C0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4114800" y="1115568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2800" dirty="0"/>
          </a:p>
        </p:txBody>
      </p:sp>
      <p:sp>
        <p:nvSpPr>
          <p:cNvPr id="13" name="Text 11"/>
          <p:cNvSpPr/>
          <p:nvPr/>
        </p:nvSpPr>
        <p:spPr>
          <a:xfrm>
            <a:off x="2377440" y="1115568"/>
            <a:ext cx="164592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843C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Cout mission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4114800" y="1115568"/>
            <a:ext cx="640080" cy="914400"/>
          </a:xfrm>
          <a:prstGeom prst="rect">
            <a:avLst/>
          </a:prstGeom>
          <a:solidFill>
            <a:srgbClr val="FFFFFF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3"/>
          <p:cNvSpPr/>
          <p:nvPr/>
        </p:nvSpPr>
        <p:spPr>
          <a:xfrm>
            <a:off x="4114800" y="1115568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−÷</a:t>
            </a:r>
            <a:endParaRPr lang="en-US" sz="2800" dirty="0"/>
          </a:p>
        </p:txBody>
      </p:sp>
      <p:sp>
        <p:nvSpPr>
          <p:cNvPr id="16" name="Text 14"/>
          <p:cNvSpPr/>
          <p:nvPr/>
        </p:nvSpPr>
        <p:spPr>
          <a:xfrm>
            <a:off x="4206240" y="1115568"/>
            <a:ext cx="4572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=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4846320" y="1115568"/>
            <a:ext cx="1828800" cy="914400"/>
          </a:xfrm>
          <a:prstGeom prst="rect">
            <a:avLst/>
          </a:prstGeom>
          <a:solidFill>
            <a:srgbClr val="1F3864"/>
          </a:solidFill>
          <a:ln w="127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8" name="Text 16"/>
          <p:cNvSpPr/>
          <p:nvPr/>
        </p:nvSpPr>
        <p:spPr>
          <a:xfrm>
            <a:off x="4114800" y="1115568"/>
            <a:ext cx="822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2800" dirty="0"/>
          </a:p>
        </p:txBody>
      </p:sp>
      <p:sp>
        <p:nvSpPr>
          <p:cNvPr id="19" name="Text 17"/>
          <p:cNvSpPr/>
          <p:nvPr/>
        </p:nvSpPr>
        <p:spPr>
          <a:xfrm>
            <a:off x="4937760" y="1234440"/>
            <a:ext cx="16459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[X%]</a:t>
            </a:r>
            <a:endParaRPr lang="en-US" sz="2600" dirty="0"/>
          </a:p>
        </p:txBody>
      </p:sp>
      <p:sp>
        <p:nvSpPr>
          <p:cNvPr id="20" name="Text 18"/>
          <p:cNvSpPr/>
          <p:nvPr/>
        </p:nvSpPr>
        <p:spPr>
          <a:xfrm>
            <a:off x="365760" y="2084832"/>
            <a:ext cx="63093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(Gains - Cout) / Cout x 100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365760" y="2487168"/>
            <a:ext cx="4114800" cy="34747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457200" y="2505456"/>
            <a:ext cx="3931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GAINS DURS : [X EUR/an]</a:t>
            </a:r>
            <a:endParaRPr lang="en-US" sz="1400" dirty="0"/>
          </a:p>
        </p:txBody>
      </p:sp>
      <p:sp>
        <p:nvSpPr>
          <p:cNvPr id="23" name="Shape 21"/>
          <p:cNvSpPr/>
          <p:nvPr/>
        </p:nvSpPr>
        <p:spPr>
          <a:xfrm>
            <a:off x="365760" y="2834640"/>
            <a:ext cx="4114800" cy="502920"/>
          </a:xfrm>
          <a:prstGeom prst="rect">
            <a:avLst/>
          </a:prstGeom>
          <a:solidFill>
            <a:srgbClr val="E2EFDA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Text 22"/>
          <p:cNvSpPr/>
          <p:nvPr/>
        </p:nvSpPr>
        <p:spPr>
          <a:xfrm>
            <a:off x="457200" y="2852928"/>
            <a:ext cx="3931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Rebuts + Matiere + Capacite — Directement au P&amp;L auditables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4800600" y="2487168"/>
            <a:ext cx="4114800" cy="34747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4"/>
          <p:cNvSpPr/>
          <p:nvPr/>
        </p:nvSpPr>
        <p:spPr>
          <a:xfrm>
            <a:off x="4892040" y="2505456"/>
            <a:ext cx="3931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GAINS MOUS : [Y EUR/an]</a:t>
            </a:r>
            <a:endParaRPr lang="en-US" sz="1400" dirty="0"/>
          </a:p>
        </p:txBody>
      </p:sp>
      <p:sp>
        <p:nvSpPr>
          <p:cNvPr id="27" name="Shape 25"/>
          <p:cNvSpPr/>
          <p:nvPr/>
        </p:nvSpPr>
        <p:spPr>
          <a:xfrm>
            <a:off x="4800600" y="2834640"/>
            <a:ext cx="4114800" cy="502920"/>
          </a:xfrm>
          <a:prstGeom prst="rect">
            <a:avLst/>
          </a:prstGeom>
          <a:solidFill>
            <a:srgbClr val="EBF3FB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6"/>
          <p:cNvSpPr/>
          <p:nvPr/>
        </p:nvSpPr>
        <p:spPr>
          <a:xfrm>
            <a:off x="4892040" y="2852928"/>
            <a:ext cx="3931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Lead Time + Productivite — Potentiel - si heures reaffectees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365760" y="3456432"/>
            <a:ext cx="8412480" cy="347472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8"/>
          <p:cNvSpPr/>
          <p:nvPr/>
        </p:nvSpPr>
        <p:spPr>
          <a:xfrm>
            <a:off x="457200" y="3474720"/>
            <a:ext cx="82296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PAYBACK : [X mois] — Break-even atteint le [JJ/MM/AAAA]</a:t>
            </a:r>
            <a:endParaRPr lang="en-US" sz="1400" dirty="0"/>
          </a:p>
        </p:txBody>
      </p:sp>
      <p:sp>
        <p:nvSpPr>
          <p:cNvPr id="31" name="Shape 29"/>
          <p:cNvSpPr/>
          <p:nvPr/>
        </p:nvSpPr>
        <p:spPr>
          <a:xfrm>
            <a:off x="365760" y="3913632"/>
            <a:ext cx="2697480" cy="502920"/>
          </a:xfrm>
          <a:prstGeom prst="rect">
            <a:avLst/>
          </a:prstGeom>
          <a:solidFill>
            <a:srgbClr val="E2EFDA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30"/>
          <p:cNvSpPr/>
          <p:nvPr/>
        </p:nvSpPr>
        <p:spPr>
          <a:xfrm>
            <a:off x="457200" y="3931920"/>
            <a:ext cx="2514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Terrain — Equipe + Operateurs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3200400" y="3913632"/>
            <a:ext cx="2697480" cy="502920"/>
          </a:xfrm>
          <a:prstGeom prst="rect">
            <a:avLst/>
          </a:prstGeom>
          <a:solidFill>
            <a:srgbClr val="EBF3FB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2"/>
          <p:cNvSpPr/>
          <p:nvPr/>
        </p:nvSpPr>
        <p:spPr>
          <a:xfrm>
            <a:off x="3291840" y="3931920"/>
            <a:ext cx="2514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Finance / CdG — Methode conforme P&amp;L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6035040" y="3913632"/>
            <a:ext cx="2697480" cy="502920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4"/>
          <p:cNvSpPr/>
          <p:nvPr/>
        </p:nvSpPr>
        <p:spPr>
          <a:xfrm>
            <a:off x="6126480" y="3931920"/>
            <a:ext cx="2514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Sponsor — Objectifs business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37160"/>
            <a:ext cx="8412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 Voyage de Transformation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Arc narratif en 3 actes — Pyramid Principle de Minto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" y="950976"/>
            <a:ext cx="164592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 / 12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365760" y="1115568"/>
            <a:ext cx="2834640" cy="3493008"/>
          </a:xfrm>
          <a:prstGeom prst="rect">
            <a:avLst/>
          </a:prstGeom>
          <a:solidFill>
            <a:srgbClr val="FCE4D6"/>
          </a:solidFill>
          <a:ln w="12700">
            <a:solidFill>
              <a:srgbClr val="843C0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365760" y="1115568"/>
            <a:ext cx="2834640" cy="530352"/>
          </a:xfrm>
          <a:prstGeom prst="rect">
            <a:avLst/>
          </a:prstGeom>
          <a:solidFill>
            <a:srgbClr val="843C0C"/>
          </a:solidFill>
          <a:ln w="12700">
            <a:solidFill>
              <a:srgbClr val="843C0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38912" y="1133856"/>
            <a:ext cx="268833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ACTE 1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 Monde d Avant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75488" y="1737360"/>
            <a:ext cx="2615184" cy="2194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Situation initiale — douleurs, contraintes, urgence. Faits chiffres qui etablissent l enjeu.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475488" y="3931920"/>
            <a:ext cx="2615184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843C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[A rediger]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182112" y="2578608"/>
            <a:ext cx="228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-&gt;</a:t>
            </a:r>
            <a:endParaRPr lang="en-US" sz="2400" dirty="0"/>
          </a:p>
        </p:txBody>
      </p:sp>
      <p:sp>
        <p:nvSpPr>
          <p:cNvPr id="14" name="Shape 12"/>
          <p:cNvSpPr/>
          <p:nvPr/>
        </p:nvSpPr>
        <p:spPr>
          <a:xfrm>
            <a:off x="3337560" y="1115568"/>
            <a:ext cx="2834640" cy="3493008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3337560" y="1115568"/>
            <a:ext cx="2834640" cy="530352"/>
          </a:xfrm>
          <a:prstGeom prst="rect">
            <a:avLst/>
          </a:prstGeom>
          <a:solidFill>
            <a:srgbClr val="7F6000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410712" y="1133856"/>
            <a:ext cx="268833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ACTE 2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 Voyage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3447288" y="1737360"/>
            <a:ext cx="2615184" cy="2194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Defis rencontres, resistances surmontees, chantier cle, moment de bascule. Les equipes qui se sont engagees.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3447288" y="3931920"/>
            <a:ext cx="2615184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7F6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[A rediger]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153912" y="2578608"/>
            <a:ext cx="228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-&gt;</a:t>
            </a:r>
            <a:endParaRPr lang="en-US" sz="2400" dirty="0"/>
          </a:p>
        </p:txBody>
      </p:sp>
      <p:sp>
        <p:nvSpPr>
          <p:cNvPr id="20" name="Shape 18"/>
          <p:cNvSpPr/>
          <p:nvPr/>
        </p:nvSpPr>
        <p:spPr>
          <a:xfrm>
            <a:off x="6309360" y="1115568"/>
            <a:ext cx="2834640" cy="3493008"/>
          </a:xfrm>
          <a:prstGeom prst="rect">
            <a:avLst/>
          </a:prstGeom>
          <a:solidFill>
            <a:srgbClr val="E2EFDA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6309360" y="1115568"/>
            <a:ext cx="2834640" cy="53035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6382512" y="1133856"/>
            <a:ext cx="268833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ACTE 3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 Monde d Apres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6419088" y="1737360"/>
            <a:ext cx="2615184" cy="2194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Resultats obtenus, nouvelles capacites, perspectives d avenir. La transformation qui donne envie de continuer.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6419088" y="3931920"/>
            <a:ext cx="2615184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[A rediger]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37160"/>
            <a:ext cx="8412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Preuves Tangibles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Photos — Temoignages — Nouveaux standards — Captures systemes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" y="950976"/>
            <a:ext cx="164592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/ 12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365760" y="1115568"/>
            <a:ext cx="4114800" cy="2286000"/>
          </a:xfrm>
          <a:prstGeom prst="rect">
            <a:avLst/>
          </a:prstGeom>
          <a:solidFill>
            <a:srgbClr val="FCE4D6"/>
          </a:solidFill>
          <a:ln w="12700">
            <a:solidFill>
              <a:srgbClr val="843C0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457200" y="1115568"/>
            <a:ext cx="393192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843C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[Photo AVANT]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843C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Etat initial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4709160" y="1115568"/>
            <a:ext cx="4114800" cy="2286000"/>
          </a:xfrm>
          <a:prstGeom prst="rect">
            <a:avLst/>
          </a:prstGeom>
          <a:solidFill>
            <a:srgbClr val="E2EFDA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9"/>
          <p:cNvSpPr/>
          <p:nvPr/>
        </p:nvSpPr>
        <p:spPr>
          <a:xfrm>
            <a:off x="4800600" y="1115568"/>
            <a:ext cx="393192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[Photo APRES]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Etat ameliore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251960" y="1920240"/>
            <a:ext cx="64008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365760" y="3566160"/>
            <a:ext cx="4160520" cy="1115568"/>
          </a:xfrm>
          <a:prstGeom prst="rect">
            <a:avLst/>
          </a:prstGeom>
          <a:solidFill>
            <a:srgbClr val="E2EFDA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2"/>
          <p:cNvSpPr/>
          <p:nvPr/>
        </p:nvSpPr>
        <p:spPr>
          <a:xfrm>
            <a:off x="457200" y="3584448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E844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Temoignage operateur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457200" y="3877056"/>
            <a:ext cx="39319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[Citation directe de l operateur sur l amelioration de son quotidien]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800600" y="3566160"/>
            <a:ext cx="4160520" cy="1115568"/>
          </a:xfrm>
          <a:prstGeom prst="rect">
            <a:avLst/>
          </a:prstGeom>
          <a:solidFill>
            <a:srgbClr val="EBF3FB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5"/>
          <p:cNvSpPr/>
          <p:nvPr/>
        </p:nvSpPr>
        <p:spPr>
          <a:xfrm>
            <a:off x="4892040" y="3584448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Temoignage manager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4892040" y="3877056"/>
            <a:ext cx="39319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[Citation du manager sur les changements observes dans son equipe]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37160"/>
            <a:ext cx="8412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386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Recommandations Strategiques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685800"/>
            <a:ext cx="84124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2E75B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horizons temporels — Actions precises et actionnables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365760" y="950976"/>
            <a:ext cx="1645920" cy="4572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0" y="4846320"/>
            <a:ext cx="9144000" cy="297180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274320" y="4864608"/>
            <a:ext cx="68580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D6E4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RAPPORT DE MISSION  |  Excellence Operationnelle  |  Confidentiel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229600" y="4864608"/>
            <a:ext cx="6400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 / 12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365760" y="1115568"/>
            <a:ext cx="2834640" cy="3493008"/>
          </a:xfrm>
          <a:prstGeom prst="rect">
            <a:avLst/>
          </a:prstGeom>
          <a:solidFill>
            <a:srgbClr val="FFF2CC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Shape 7"/>
          <p:cNvSpPr/>
          <p:nvPr/>
        </p:nvSpPr>
        <p:spPr>
          <a:xfrm>
            <a:off x="365760" y="1115568"/>
            <a:ext cx="2834640" cy="530352"/>
          </a:xfrm>
          <a:prstGeom prst="rect">
            <a:avLst/>
          </a:prstGeom>
          <a:solidFill>
            <a:srgbClr val="7F6000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8"/>
          <p:cNvSpPr/>
          <p:nvPr/>
        </p:nvSpPr>
        <p:spPr>
          <a:xfrm>
            <a:off x="438912" y="1133856"/>
            <a:ext cx="268833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0-3 MOIS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Consolidation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75488" y="1719072"/>
            <a:ext cx="2615184" cy="19385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[Audit de maintien mensuel Ligne 3]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[Former 3 regleurs au SMED avant [date]]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[Mettre a jour tableau de management visuel]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11480" y="4169664"/>
            <a:ext cx="2743200" cy="402336"/>
          </a:xfrm>
          <a:prstGeom prst="rect">
            <a:avLst/>
          </a:prstGeom>
          <a:solidFill>
            <a:srgbClr val="7F6000"/>
          </a:solidFill>
          <a:ln w="12700">
            <a:solidFill>
              <a:srgbClr val="7F60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3" name="Text 11"/>
          <p:cNvSpPr/>
          <p:nvPr/>
        </p:nvSpPr>
        <p:spPr>
          <a:xfrm>
            <a:off x="457200" y="4187952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Ressources : 1 animateur interne + 2h/sem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3337560" y="1115568"/>
            <a:ext cx="2834640" cy="3493008"/>
          </a:xfrm>
          <a:prstGeom prst="rect">
            <a:avLst/>
          </a:prstGeom>
          <a:solidFill>
            <a:srgbClr val="EBF3FB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Shape 13"/>
          <p:cNvSpPr/>
          <p:nvPr/>
        </p:nvSpPr>
        <p:spPr>
          <a:xfrm>
            <a:off x="3337560" y="1115568"/>
            <a:ext cx="2834640" cy="530352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Text 14"/>
          <p:cNvSpPr/>
          <p:nvPr/>
        </p:nvSpPr>
        <p:spPr>
          <a:xfrm>
            <a:off x="3410712" y="1133856"/>
            <a:ext cx="268833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3-12 MOIS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Deploiement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3447288" y="1719072"/>
            <a:ext cx="2615184" cy="19385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[Deploiement Ligne 4 et 5]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[Formation Green Belt interne]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[Extension management visuel usine]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3383280" y="4169664"/>
            <a:ext cx="2743200" cy="402336"/>
          </a:xfrm>
          <a:prstGeom prst="rect">
            <a:avLst/>
          </a:prstGeom>
          <a:solidFill>
            <a:srgbClr val="2E75B6"/>
          </a:solidFill>
          <a:ln w="12700">
            <a:solidFill>
              <a:srgbClr val="2E75B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7"/>
          <p:cNvSpPr/>
          <p:nvPr/>
        </p:nvSpPr>
        <p:spPr>
          <a:xfrm>
            <a:off x="3429000" y="4187952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Gains potentiels : +[X EUR]/an supplementaires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6309360" y="1115568"/>
            <a:ext cx="2834640" cy="3493008"/>
          </a:xfrm>
          <a:prstGeom prst="rect">
            <a:avLst/>
          </a:prstGeom>
          <a:solidFill>
            <a:srgbClr val="E2EFDA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9"/>
          <p:cNvSpPr/>
          <p:nvPr/>
        </p:nvSpPr>
        <p:spPr>
          <a:xfrm>
            <a:off x="6309360" y="1115568"/>
            <a:ext cx="2834640" cy="53035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20"/>
          <p:cNvSpPr/>
          <p:nvPr/>
        </p:nvSpPr>
        <p:spPr>
          <a:xfrm>
            <a:off x="6382512" y="1133856"/>
            <a:ext cx="2688336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12-36 MOIS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Transformation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6419088" y="1719072"/>
            <a:ext cx="2615184" cy="19385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[Programme formation culturelle complet]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[Certification interne formateurs]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[Extension fournisseurs tier 1]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6355080" y="4169664"/>
            <a:ext cx="2743200" cy="402336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3"/>
          <p:cNvSpPr/>
          <p:nvPr/>
        </p:nvSpPr>
        <p:spPr>
          <a:xfrm>
            <a:off x="6400800" y="4187952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 : Transformation durable — Niveau maturite 4/5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1246</Words>
  <Application>Microsoft Office PowerPoint</Application>
  <PresentationFormat>Affichage à l'écran (16:9)</PresentationFormat>
  <Paragraphs>277</Paragraphs>
  <Slides>12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4" baseType="lpstr"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Rapport de Mission — Presentation CODIR</dc:title>
  <dc:subject>PptxGenJS Presentation</dc:subject>
  <dc:creator>Consultant EO</dc:creator>
  <cp:lastModifiedBy>rachid berkani</cp:lastModifiedBy>
  <cp:revision>1</cp:revision>
  <dcterms:created xsi:type="dcterms:W3CDTF">2026-03-30T23:29:07Z</dcterms:created>
  <dcterms:modified xsi:type="dcterms:W3CDTF">2026-03-30T23:49:38Z</dcterms:modified>
</cp:coreProperties>
</file>